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6"/>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228" autoAdjust="0"/>
  </p:normalViewPr>
  <p:slideViewPr>
    <p:cSldViewPr snapToGrid="0" snapToObjects="1" showGuides="1">
      <p:cViewPr varScale="1">
        <p:scale>
          <a:sx n="91" d="100"/>
          <a:sy n="91" d="100"/>
        </p:scale>
        <p:origin x="1578" y="90"/>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D00D02-7ECE-9F4A-852C-3CC24F2A1FF4}" type="datetimeFigureOut">
              <a:rPr lang="en-US" smtClean="0"/>
              <a:t>9/14/2016</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FACE20-B907-3F45-B620-82B0DC37CA69}" type="slidenum">
              <a:rPr lang="en-GB" smtClean="0"/>
              <a:t>‹#›</a:t>
            </a:fld>
            <a:endParaRPr lang="en-GB" dirty="0"/>
          </a:p>
        </p:txBody>
      </p:sp>
    </p:spTree>
    <p:extLst>
      <p:ext uri="{BB962C8B-B14F-4D97-AF65-F5344CB8AC3E}">
        <p14:creationId xmlns:p14="http://schemas.microsoft.com/office/powerpoint/2010/main" val="37489573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6DEB5D-347A-444F-90DE-1B6E2932F515}" type="datetimeFigureOut">
              <a:rPr lang="en-US" smtClean="0"/>
              <a:t>9/14/2016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D2CA1-D120-9748-B6F6-7C32249A9953}" type="slidenum">
              <a:rPr lang="en-GB" smtClean="0"/>
              <a:t>‹#›</a:t>
            </a:fld>
            <a:endParaRPr lang="en-GB" dirty="0"/>
          </a:p>
        </p:txBody>
      </p:sp>
    </p:spTree>
    <p:extLst>
      <p:ext uri="{BB962C8B-B14F-4D97-AF65-F5344CB8AC3E}">
        <p14:creationId xmlns:p14="http://schemas.microsoft.com/office/powerpoint/2010/main" val="2691226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a:t>
            </a:fld>
            <a:endParaRPr lang="en-GB" dirty="0"/>
          </a:p>
        </p:txBody>
      </p:sp>
    </p:spTree>
    <p:extLst>
      <p:ext uri="{BB962C8B-B14F-4D97-AF65-F5344CB8AC3E}">
        <p14:creationId xmlns:p14="http://schemas.microsoft.com/office/powerpoint/2010/main" val="3225538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Guidelines are also available which highlight the need for the protection of specific groups involved directly or indirectly in cash transfer programming (i.e. children), and are very useful for supporting the Sphere Protection Principles when carrying out cash transfers.</a:t>
            </a:r>
          </a:p>
        </p:txBody>
      </p:sp>
      <p:sp>
        <p:nvSpPr>
          <p:cNvPr id="4" name="Slide Number Placeholder 3"/>
          <p:cNvSpPr>
            <a:spLocks noGrp="1"/>
          </p:cNvSpPr>
          <p:nvPr>
            <p:ph type="sldNum" sz="quarter" idx="10"/>
          </p:nvPr>
        </p:nvSpPr>
        <p:spPr/>
        <p:txBody>
          <a:bodyPr/>
          <a:lstStyle/>
          <a:p>
            <a:fld id="{CB7D2CA1-D120-9748-B6F6-7C32249A9953}" type="slidenum">
              <a:rPr lang="en-GB" smtClean="0"/>
              <a:t>11</a:t>
            </a:fld>
            <a:endParaRPr lang="en-GB" dirty="0"/>
          </a:p>
        </p:txBody>
      </p:sp>
    </p:spTree>
    <p:extLst>
      <p:ext uri="{BB962C8B-B14F-4D97-AF65-F5344CB8AC3E}">
        <p14:creationId xmlns:p14="http://schemas.microsoft.com/office/powerpoint/2010/main" val="159104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12</a:t>
            </a:fld>
            <a:endParaRPr lang="en-GB" dirty="0"/>
          </a:p>
        </p:txBody>
      </p:sp>
    </p:spTree>
    <p:extLst>
      <p:ext uri="{BB962C8B-B14F-4D97-AF65-F5344CB8AC3E}">
        <p14:creationId xmlns:p14="http://schemas.microsoft.com/office/powerpoint/2010/main" val="4279233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 us watch a short clip proposed by CALP, the Cash Learning Partnership:</a:t>
            </a:r>
          </a:p>
          <a:p>
            <a:r>
              <a:rPr lang="en-GB" dirty="0" smtClean="0"/>
              <a:t>http://www.cashlearning.org/resources/video-library/cash-transfer-programming---an-introduction</a:t>
            </a:r>
          </a:p>
        </p:txBody>
      </p:sp>
      <p:sp>
        <p:nvSpPr>
          <p:cNvPr id="4" name="Slide Number Placeholder 3"/>
          <p:cNvSpPr>
            <a:spLocks noGrp="1"/>
          </p:cNvSpPr>
          <p:nvPr>
            <p:ph type="sldNum" sz="quarter" idx="10"/>
          </p:nvPr>
        </p:nvSpPr>
        <p:spPr/>
        <p:txBody>
          <a:bodyPr/>
          <a:lstStyle/>
          <a:p>
            <a:fld id="{CB7D2CA1-D120-9748-B6F6-7C32249A9953}" type="slidenum">
              <a:rPr lang="en-GB" smtClean="0"/>
              <a:t>2</a:t>
            </a:fld>
            <a:endParaRPr lang="en-GB" dirty="0"/>
          </a:p>
        </p:txBody>
      </p:sp>
    </p:spTree>
    <p:extLst>
      <p:ext uri="{BB962C8B-B14F-4D97-AF65-F5344CB8AC3E}">
        <p14:creationId xmlns:p14="http://schemas.microsoft.com/office/powerpoint/2010/main" val="1885402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Split participants into 8 groups and give each group a number from 1 to 8.</a:t>
            </a:r>
          </a:p>
          <a:p>
            <a:r>
              <a:rPr lang="en-GB" dirty="0" smtClean="0"/>
              <a:t>Use a timer to ensure each group is allocated a 1-minute slot.</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3</a:t>
            </a:fld>
            <a:endParaRPr lang="en-GB" dirty="0"/>
          </a:p>
        </p:txBody>
      </p:sp>
    </p:spTree>
    <p:extLst>
      <p:ext uri="{BB962C8B-B14F-4D97-AF65-F5344CB8AC3E}">
        <p14:creationId xmlns:p14="http://schemas.microsoft.com/office/powerpoint/2010/main" val="1820580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Explain that this new standard is included in the food security section because the experience in cash and voucher transfers has mostly been collected in the context of food assistance. It is important to note that cash and vouchers can be (and are already being) used for interventions in other sectors (WASH, shelter and non-food items, as well as health). Its inclusion reflects a growing recognition of the role that cash and vouchers can play in delivering effective and efficient humanitarian action and, most importantly, in improving the choice and dignity of disaster-affected populations</a:t>
            </a:r>
            <a:r>
              <a:rPr lang="en-GB" i="1" dirty="0" smtClean="0"/>
              <a:t>. (Sphere, ‘What is new in the 2011’)</a:t>
            </a:r>
            <a:r>
              <a:rPr lang="en-GB" dirty="0" smtClean="0"/>
              <a:t>.</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4</a:t>
            </a:fld>
            <a:endParaRPr lang="en-GB" dirty="0"/>
          </a:p>
        </p:txBody>
      </p:sp>
    </p:spTree>
    <p:extLst>
      <p:ext uri="{BB962C8B-B14F-4D97-AF65-F5344CB8AC3E}">
        <p14:creationId xmlns:p14="http://schemas.microsoft.com/office/powerpoint/2010/main" val="609614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Keep the participants in their 8 groups. Distribute a brief handout on the video case study.</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6</a:t>
            </a:fld>
            <a:endParaRPr lang="en-GB" dirty="0"/>
          </a:p>
        </p:txBody>
      </p:sp>
    </p:spTree>
    <p:extLst>
      <p:ext uri="{BB962C8B-B14F-4D97-AF65-F5344CB8AC3E}">
        <p14:creationId xmlns:p14="http://schemas.microsoft.com/office/powerpoint/2010/main" val="2485243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 us watch an 8-minute case study proposed by CALP (Cash Learning Partnership): www.cashlearning.org/resources/video-library/irc-lebanon-case-study</a:t>
            </a:r>
          </a:p>
          <a:p>
            <a:endParaRPr lang="en-GB" dirty="0" smtClean="0"/>
          </a:p>
          <a:p>
            <a:r>
              <a:rPr lang="en-GB" dirty="0" smtClean="0"/>
              <a:t>At the end of the video, ask for reactions from the participants.</a:t>
            </a:r>
          </a:p>
          <a:p>
            <a:r>
              <a:rPr lang="en-GB" dirty="0" smtClean="0"/>
              <a:t>Then ask for specific feedback on the following questions (adapt to your training context):</a:t>
            </a:r>
          </a:p>
          <a:p>
            <a:endParaRPr lang="en-GB" dirty="0" smtClean="0"/>
          </a:p>
          <a:p>
            <a:pPr marL="171450" indent="-171450">
              <a:buFont typeface="Arial"/>
              <a:buChar char="•"/>
            </a:pPr>
            <a:r>
              <a:rPr lang="en-GB" dirty="0" smtClean="0"/>
              <a:t>What are the similarities between the theme illustrated in the case study and the keywords you remember from the Sphere minimum standard on cash and voucher transfers?</a:t>
            </a:r>
          </a:p>
          <a:p>
            <a:pPr marL="171450" indent="-171450">
              <a:buFont typeface="Arial"/>
              <a:buChar char="•"/>
            </a:pPr>
            <a:r>
              <a:rPr lang="en-GB" dirty="0" smtClean="0"/>
              <a:t>Which </a:t>
            </a:r>
            <a:r>
              <a:rPr lang="en-GB" dirty="0" smtClean="0"/>
              <a:t>Core </a:t>
            </a:r>
            <a:r>
              <a:rPr lang="en-GB" dirty="0" smtClean="0"/>
              <a:t>Humanitarian</a:t>
            </a:r>
            <a:r>
              <a:rPr lang="en-GB" baseline="0" dirty="0" smtClean="0"/>
              <a:t> </a:t>
            </a:r>
            <a:r>
              <a:rPr lang="en-GB" dirty="0" smtClean="0"/>
              <a:t>Standard</a:t>
            </a:r>
            <a:r>
              <a:rPr lang="en-GB" baseline="0" dirty="0" smtClean="0"/>
              <a:t> commitment</a:t>
            </a:r>
            <a:r>
              <a:rPr lang="en-GB" dirty="0" smtClean="0"/>
              <a:t> could contribute to strengthening the quality and accountability of this programme?</a:t>
            </a:r>
          </a:p>
          <a:p>
            <a:pPr marL="171450" indent="-171450">
              <a:buFont typeface="Arial"/>
              <a:buChar char="•"/>
            </a:pPr>
            <a:r>
              <a:rPr lang="en-GB" dirty="0" smtClean="0"/>
              <a:t>In the case study, how does cash transfer increase the right to life with dignity?</a:t>
            </a:r>
          </a:p>
          <a:p>
            <a:pPr marL="171450" indent="-171450">
              <a:buFont typeface="Arial"/>
              <a:buChar char="•"/>
            </a:pPr>
            <a:r>
              <a:rPr lang="en-GB" dirty="0" smtClean="0"/>
              <a:t>In the case study, how does cash transfer support the Protection Principles (ask participants to browse through their Handbook to find the principles if you have not yet completed the module on protection)?</a:t>
            </a:r>
          </a:p>
          <a:p>
            <a:endParaRPr lang="en-GB" dirty="0" smtClean="0"/>
          </a:p>
          <a:p>
            <a:r>
              <a:rPr lang="en-GB" dirty="0" smtClean="0"/>
              <a:t>Emphasise that using the Sphere Handbook when conducting cash transfer programmes can help improve the quality and accountability of the cash response programme from assessment to evaluation, and can thus ensure that the programme will better protect the dignity of those affected.</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7</a:t>
            </a:fld>
            <a:endParaRPr lang="en-GB" dirty="0"/>
          </a:p>
        </p:txBody>
      </p:sp>
    </p:spTree>
    <p:extLst>
      <p:ext uri="{BB962C8B-B14F-4D97-AF65-F5344CB8AC3E}">
        <p14:creationId xmlns:p14="http://schemas.microsoft.com/office/powerpoint/2010/main" val="770069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Explain that there are Sphere companion handbooks which can contribute to strengthening the quality and accountability of cash and voucher transfers in specific domains: featured here is LEGS, which published a special document on the use of cash transfers for livestock emergencies.</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8</a:t>
            </a:fld>
            <a:endParaRPr lang="en-GB" dirty="0"/>
          </a:p>
        </p:txBody>
      </p:sp>
    </p:spTree>
    <p:extLst>
      <p:ext uri="{BB962C8B-B14F-4D97-AF65-F5344CB8AC3E}">
        <p14:creationId xmlns:p14="http://schemas.microsoft.com/office/powerpoint/2010/main" val="457795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participants if they know this handbook, which is a companion of Sphere.</a:t>
            </a:r>
          </a:p>
        </p:txBody>
      </p:sp>
      <p:sp>
        <p:nvSpPr>
          <p:cNvPr id="4" name="Slide Number Placeholder 3"/>
          <p:cNvSpPr>
            <a:spLocks noGrp="1"/>
          </p:cNvSpPr>
          <p:nvPr>
            <p:ph type="sldNum" sz="quarter" idx="10"/>
          </p:nvPr>
        </p:nvSpPr>
        <p:spPr/>
        <p:txBody>
          <a:bodyPr/>
          <a:lstStyle/>
          <a:p>
            <a:fld id="{CB7D2CA1-D120-9748-B6F6-7C32249A9953}" type="slidenum">
              <a:rPr lang="en-GB" smtClean="0"/>
              <a:t>9</a:t>
            </a:fld>
            <a:endParaRPr lang="en-GB" dirty="0"/>
          </a:p>
        </p:txBody>
      </p:sp>
    </p:spTree>
    <p:extLst>
      <p:ext uri="{BB962C8B-B14F-4D97-AF65-F5344CB8AC3E}">
        <p14:creationId xmlns:p14="http://schemas.microsoft.com/office/powerpoint/2010/main" val="123568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Share that there are various publications and guidance materials written specifically for cash transfer programmes, and remind participants that accountability to beneficiaries is an important element.</a:t>
            </a:r>
          </a:p>
          <a:p>
            <a:endParaRPr lang="en-GB" dirty="0" smtClean="0"/>
          </a:p>
          <a:p>
            <a:r>
              <a:rPr lang="en-GB" dirty="0" smtClean="0"/>
              <a:t>Chapter 4 of the ‘Good Practice Review’ starts with ‘Participation, sensitisation and accountability’ and includes a very useful checklist from the IFRC guidelines regarding key messages to disseminate to the various audiences involved in cash transfer programming.</a:t>
            </a:r>
            <a:endParaRPr lang="en-GB" dirty="0"/>
          </a:p>
        </p:txBody>
      </p:sp>
      <p:sp>
        <p:nvSpPr>
          <p:cNvPr id="4" name="Slide Number Placeholder 3"/>
          <p:cNvSpPr>
            <a:spLocks noGrp="1"/>
          </p:cNvSpPr>
          <p:nvPr>
            <p:ph type="sldNum" sz="quarter" idx="10"/>
          </p:nvPr>
        </p:nvSpPr>
        <p:spPr/>
        <p:txBody>
          <a:bodyPr/>
          <a:lstStyle/>
          <a:p>
            <a:fld id="{CB7D2CA1-D120-9748-B6F6-7C32249A9953}" type="slidenum">
              <a:rPr lang="en-GB" smtClean="0"/>
              <a:t>10</a:t>
            </a:fld>
            <a:endParaRPr lang="en-GB" dirty="0"/>
          </a:p>
        </p:txBody>
      </p:sp>
    </p:spTree>
    <p:extLst>
      <p:ext uri="{BB962C8B-B14F-4D97-AF65-F5344CB8AC3E}">
        <p14:creationId xmlns:p14="http://schemas.microsoft.com/office/powerpoint/2010/main" val="20845630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bottom-curv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55513"/>
            <a:ext cx="9144000" cy="1211010"/>
          </a:xfrm>
          <a:prstGeom prst="rect">
            <a:avLst/>
          </a:prstGeom>
        </p:spPr>
      </p:pic>
    </p:spTree>
    <p:extLst>
      <p:ext uri="{BB962C8B-B14F-4D97-AF65-F5344CB8AC3E}">
        <p14:creationId xmlns:p14="http://schemas.microsoft.com/office/powerpoint/2010/main" val="361182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7679604"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
        <p:nvSpPr>
          <p:cNvPr id="10"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B7 – Sphere and cash transfer responses</a:t>
            </a:r>
          </a:p>
          <a:p>
            <a:r>
              <a:rPr lang="en-GB" dirty="0" smtClean="0"/>
              <a:t>Sphere Training Package 2015</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7" name="Picture 6" descr="B7-phot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725" y="75278"/>
            <a:ext cx="1025770" cy="892800"/>
          </a:xfrm>
          <a:prstGeom prst="rect">
            <a:avLst/>
          </a:prstGeom>
        </p:spPr>
      </p:pic>
    </p:spTree>
    <p:extLst>
      <p:ext uri="{BB962C8B-B14F-4D97-AF65-F5344CB8AC3E}">
        <p14:creationId xmlns:p14="http://schemas.microsoft.com/office/powerpoint/2010/main" val="16287309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7629147" cy="1081760"/>
          </a:xfrm>
        </p:spPr>
        <p:txBody>
          <a:bodyPr anchor="ctr" anchorCtr="0">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5" name="Picture 4" descr="B7-phot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1725" y="75278"/>
            <a:ext cx="1025770" cy="892800"/>
          </a:xfrm>
          <a:prstGeom prst="rect">
            <a:avLst/>
          </a:prstGeom>
        </p:spPr>
      </p:pic>
    </p:spTree>
    <p:extLst>
      <p:ext uri="{BB962C8B-B14F-4D97-AF65-F5344CB8AC3E}">
        <p14:creationId xmlns:p14="http://schemas.microsoft.com/office/powerpoint/2010/main" val="14856773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3" name="Picture 2" descr="meeting shutterstock_230281012.jpg"/>
          <p:cNvPicPr>
            <a:picLocks noChangeAspect="1"/>
          </p:cNvPicPr>
          <p:nvPr userDrawn="1"/>
        </p:nvPicPr>
        <p:blipFill>
          <a:blip r:embed="rId2">
            <a:alphaModFix amt="73000"/>
            <a:extLst>
              <a:ext uri="{28A0092B-C50C-407E-A947-70E740481C1C}">
                <a14:useLocalDpi xmlns:a14="http://schemas.microsoft.com/office/drawing/2010/main" val="0"/>
              </a:ext>
            </a:extLst>
          </a:blip>
          <a:stretch>
            <a:fillRect/>
          </a:stretch>
        </p:blipFill>
        <p:spPr>
          <a:xfrm>
            <a:off x="5500687" y="3428900"/>
            <a:ext cx="3644656" cy="2882923"/>
          </a:xfrm>
          <a:prstGeom prst="rect">
            <a:avLst/>
          </a:prstGeom>
        </p:spPr>
      </p:pic>
      <p:pic>
        <p:nvPicPr>
          <p:cNvPr id="12" name="Picture 11" descr="bottom-curve-fad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B7 – Sphere and cash transfer responses</a:t>
            </a:r>
          </a:p>
          <a:p>
            <a:r>
              <a:rPr lang="en-GB" dirty="0" smtClean="0"/>
              <a:t>Sphere Training Package 2015</a:t>
            </a:r>
          </a:p>
        </p:txBody>
      </p:sp>
    </p:spTree>
    <p:extLst>
      <p:ext uri="{BB962C8B-B14F-4D97-AF65-F5344CB8AC3E}">
        <p14:creationId xmlns:p14="http://schemas.microsoft.com/office/powerpoint/2010/main" val="4719351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12" name="Picture 11" descr="bottom-curve-fa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49029"/>
            <a:ext cx="9144000" cy="817494"/>
          </a:xfrm>
          <a:prstGeom prst="rect">
            <a:avLst/>
          </a:prstGeom>
        </p:spPr>
      </p:pic>
      <p:sp>
        <p:nvSpPr>
          <p:cNvPr id="2" name="Title 1"/>
          <p:cNvSpPr>
            <a:spLocks noGrp="1"/>
          </p:cNvSpPr>
          <p:nvPr>
            <p:ph type="title"/>
          </p:nvPr>
        </p:nvSpPr>
        <p:spPr>
          <a:xfrm>
            <a:off x="457201" y="0"/>
            <a:ext cx="8229600" cy="1081760"/>
          </a:xfrm>
        </p:spPr>
        <p:txBody>
          <a:bodyPr anchor="ctr" anchorCtr="0"/>
          <a:lstStyle>
            <a:lvl1pPr>
              <a:defRPr sz="2800">
                <a:solidFill>
                  <a:schemeClr val="accent1"/>
                </a:solidFill>
              </a:defRPr>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vert="horz" lIns="91440" tIns="45720" rIns="91440" bIns="45720"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n-GB" dirty="0" smtClean="0"/>
              <a:t>Click to edit Master text styles</a:t>
            </a:r>
          </a:p>
          <a:p>
            <a:pPr lvl="1"/>
            <a:r>
              <a:rPr lang="en-GB" dirty="0" smtClean="0"/>
              <a:t>Second level</a:t>
            </a:r>
          </a:p>
          <a:p>
            <a:pPr lvl="2"/>
            <a:r>
              <a:rPr lang="en-GB" dirty="0" smtClean="0"/>
              <a:t>Third </a:t>
            </a:r>
            <a:r>
              <a:rPr lang="en-GB" noProof="0" dirty="0" smtClean="0"/>
              <a:t>level</a:t>
            </a:r>
          </a:p>
        </p:txBody>
      </p:sp>
      <p:cxnSp>
        <p:nvCxnSpPr>
          <p:cNvPr id="13" name="Straight Connector 12"/>
          <p:cNvCxnSpPr/>
          <p:nvPr userDrawn="1"/>
        </p:nvCxnSpPr>
        <p:spPr>
          <a:xfrm>
            <a:off x="0" y="1057843"/>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9" name="Footer Placeholder 4"/>
          <p:cNvSpPr>
            <a:spLocks noGrp="1"/>
          </p:cNvSpPr>
          <p:nvPr>
            <p:ph type="ftr" sz="quarter" idx="3"/>
          </p:nvPr>
        </p:nvSpPr>
        <p:spPr>
          <a:xfrm>
            <a:off x="457198" y="6380737"/>
            <a:ext cx="6072099" cy="365125"/>
          </a:xfrm>
          <a:prstGeom prst="rect">
            <a:avLst/>
          </a:prstGeom>
        </p:spPr>
        <p:txBody>
          <a:bodyPr vert="horz" lIns="91440" tIns="45720" rIns="91440" bIns="45720" rtlCol="0" anchor="ctr"/>
          <a:lstStyle>
            <a:lvl1pPr algn="l">
              <a:defRPr sz="1000">
                <a:solidFill>
                  <a:schemeClr val="bg1"/>
                </a:solidFill>
                <a:latin typeface="Tahoma"/>
                <a:cs typeface="Tahoma"/>
              </a:defRPr>
            </a:lvl1pPr>
          </a:lstStyle>
          <a:p>
            <a:r>
              <a:rPr lang="en-GB" dirty="0" smtClean="0"/>
              <a:t>Module B7 – Sphere and cash transfer responses</a:t>
            </a:r>
          </a:p>
          <a:p>
            <a:r>
              <a:rPr lang="en-GB" dirty="0" smtClean="0"/>
              <a:t>Sphere Training Package 2015</a:t>
            </a:r>
          </a:p>
        </p:txBody>
      </p:sp>
    </p:spTree>
    <p:extLst>
      <p:ext uri="{BB962C8B-B14F-4D97-AF65-F5344CB8AC3E}">
        <p14:creationId xmlns:p14="http://schemas.microsoft.com/office/powerpoint/2010/main" val="32778394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0"/>
            <a:ext cx="8229600" cy="1081760"/>
          </a:xfrm>
          <a:prstGeom prst="rect">
            <a:avLst/>
          </a:prstGeom>
          <a:noFill/>
        </p:spPr>
        <p:txBody>
          <a:bodyPr vert="horz" lIns="72000" tIns="36000" rIns="72000" bIns="36000" rtlCol="0" anchor="ctr" anchorCtr="0">
            <a:noAutofit/>
          </a:bodyPr>
          <a:lstStyle/>
          <a:p>
            <a:r>
              <a:rPr lang="en-GB" dirty="0" smtClean="0"/>
              <a:t>Click to edit </a:t>
            </a:r>
            <a:r>
              <a:rPr lang="en-GB" noProof="0" dirty="0" smtClean="0"/>
              <a:t>Master</a:t>
            </a:r>
            <a:r>
              <a:rPr lang="en-GB" dirty="0" smtClean="0"/>
              <a:t> title style</a:t>
            </a:r>
            <a:endParaRPr lang="en-GB" dirty="0"/>
          </a:p>
        </p:txBody>
      </p:sp>
      <p:sp>
        <p:nvSpPr>
          <p:cNvPr id="3" name="Text Placeholder 2"/>
          <p:cNvSpPr>
            <a:spLocks noGrp="1"/>
          </p:cNvSpPr>
          <p:nvPr>
            <p:ph type="body" idx="1"/>
          </p:nvPr>
        </p:nvSpPr>
        <p:spPr>
          <a:xfrm>
            <a:off x="457200" y="1352200"/>
            <a:ext cx="8229600" cy="4785722"/>
          </a:xfrm>
          <a:prstGeom prst="rect">
            <a:avLst/>
          </a:prstGeom>
        </p:spPr>
        <p:txBody>
          <a:bodyPr vert="horz" lIns="91440" tIns="45720" rIns="91440" bIns="45720" rtlCol="0">
            <a:noAutofit/>
          </a:bodyPr>
          <a:lstStyle/>
          <a:p>
            <a:pPr lvl="0"/>
            <a:r>
              <a:rPr lang="en-GB" dirty="0" smtClean="0"/>
              <a:t>Click to edit Master text s</a:t>
            </a:r>
            <a:r>
              <a:rPr lang="en-GB" noProof="0" dirty="0" err="1" smtClean="0"/>
              <a:t>tyles</a:t>
            </a:r>
            <a:endParaRPr lang="en-GB" noProof="0" dirty="0" smtClean="0"/>
          </a:p>
          <a:p>
            <a:pPr lvl="1"/>
            <a:r>
              <a:rPr lang="en-GB" noProof="0" dirty="0" smtClean="0"/>
              <a:t>Second level</a:t>
            </a:r>
          </a:p>
          <a:p>
            <a:pPr lvl="2"/>
            <a:r>
              <a:rPr lang="en-GB" noProof="0" dirty="0" smtClean="0"/>
              <a:t>Third level</a:t>
            </a:r>
          </a:p>
        </p:txBody>
      </p:sp>
      <p:sp>
        <p:nvSpPr>
          <p:cNvPr id="5" name="Footer Placeholder 4"/>
          <p:cNvSpPr>
            <a:spLocks noGrp="1"/>
          </p:cNvSpPr>
          <p:nvPr>
            <p:ph type="ftr" sz="quarter" idx="3"/>
          </p:nvPr>
        </p:nvSpPr>
        <p:spPr>
          <a:xfrm>
            <a:off x="457199" y="6329599"/>
            <a:ext cx="6302244" cy="365125"/>
          </a:xfrm>
          <a:prstGeom prst="rect">
            <a:avLst/>
          </a:prstGeom>
        </p:spPr>
        <p:txBody>
          <a:bodyPr vert="horz" lIns="91440" tIns="45720" rIns="91440" bIns="45720" rtlCol="0" anchor="ctr"/>
          <a:lstStyle>
            <a:lvl1pPr algn="l">
              <a:defRPr sz="1000">
                <a:solidFill>
                  <a:srgbClr val="004386"/>
                </a:solidFill>
                <a:latin typeface="Tahoma"/>
                <a:cs typeface="Tahoma"/>
              </a:defRPr>
            </a:lvl1pPr>
          </a:lstStyle>
          <a:p>
            <a:r>
              <a:rPr lang="en-GB" dirty="0" smtClean="0"/>
              <a:t>Module B7 – Sphere and cash transfer responses</a:t>
            </a:r>
          </a:p>
          <a:p>
            <a:r>
              <a:rPr lang="en-GB" noProof="0" dirty="0" smtClean="0"/>
              <a:t>Sphere Training Package 2015</a:t>
            </a:r>
          </a:p>
        </p:txBody>
      </p:sp>
    </p:spTree>
    <p:extLst>
      <p:ext uri="{BB962C8B-B14F-4D97-AF65-F5344CB8AC3E}">
        <p14:creationId xmlns:p14="http://schemas.microsoft.com/office/powerpoint/2010/main" val="1775481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2" r:id="rId5"/>
  </p:sldLayoutIdLst>
  <p:hf sldNum="0" hdr="0" dt="0"/>
  <p:txStyles>
    <p:titleStyle>
      <a:lvl1pPr algn="l" defTabSz="457200" rtl="0" eaLnBrk="1" latinLnBrk="0" hangingPunct="1">
        <a:lnSpc>
          <a:spcPct val="100000"/>
        </a:lnSpc>
        <a:spcBef>
          <a:spcPct val="0"/>
        </a:spcBef>
        <a:buNone/>
        <a:defRPr sz="2800" b="1" kern="1200">
          <a:solidFill>
            <a:schemeClr val="tx2"/>
          </a:solidFill>
          <a:latin typeface="Tahoma"/>
          <a:ea typeface="+mj-ea"/>
          <a:cs typeface="Tahoma"/>
        </a:defRPr>
      </a:lvl1pPr>
    </p:titleStyle>
    <p:bodyStyle>
      <a:lvl1pPr marL="0" indent="0" algn="l" defTabSz="457200" rtl="0" eaLnBrk="1" latinLnBrk="0" hangingPunct="1">
        <a:spcBef>
          <a:spcPct val="20000"/>
        </a:spcBef>
        <a:buClr>
          <a:schemeClr val="tx2"/>
        </a:buClr>
        <a:buFontTx/>
        <a:buNone/>
        <a:defRPr sz="2200" kern="1200">
          <a:solidFill>
            <a:srgbClr val="004386"/>
          </a:solidFill>
          <a:latin typeface="Tahoma"/>
          <a:ea typeface="+mn-ea"/>
          <a:cs typeface="Tahoma"/>
        </a:defRPr>
      </a:lvl1pPr>
      <a:lvl2pPr marL="541338" indent="-365125" algn="l" defTabSz="457200" rtl="0" eaLnBrk="1" latinLnBrk="0" hangingPunct="1">
        <a:spcBef>
          <a:spcPts val="1000"/>
        </a:spcBef>
        <a:buClr>
          <a:schemeClr val="tx2"/>
        </a:buClr>
        <a:buFont typeface="Arial"/>
        <a:buChar char="•"/>
        <a:defRPr sz="2200" kern="1200">
          <a:solidFill>
            <a:srgbClr val="004386"/>
          </a:solidFill>
          <a:latin typeface="Tahoma"/>
          <a:ea typeface="+mn-ea"/>
          <a:cs typeface="Tahoma"/>
        </a:defRPr>
      </a:lvl2pPr>
      <a:lvl3pPr marL="1082675" indent="-365125" algn="l" defTabSz="457200" rtl="0" eaLnBrk="1" latinLnBrk="0" hangingPunct="1">
        <a:spcBef>
          <a:spcPts val="1000"/>
        </a:spcBef>
        <a:buClr>
          <a:schemeClr val="tx2"/>
        </a:buClr>
        <a:buFont typeface="Lucida Grande"/>
        <a:buChar char="-"/>
        <a:defRPr sz="2200" kern="1200">
          <a:solidFill>
            <a:srgbClr val="004386"/>
          </a:solidFill>
          <a:latin typeface="Tahoma"/>
          <a:ea typeface="+mn-ea"/>
          <a:cs typeface="Tahoma"/>
        </a:defRPr>
      </a:lvl3pPr>
      <a:lvl4pPr marL="16002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4pPr>
      <a:lvl5pPr marL="2057400" indent="-228600" algn="l" defTabSz="457200" rtl="0" eaLnBrk="1" latinLnBrk="0" hangingPunct="1">
        <a:spcBef>
          <a:spcPct val="20000"/>
        </a:spcBef>
        <a:buFont typeface="Arial"/>
        <a:buChar char="»"/>
        <a:defRPr sz="2400" kern="1200">
          <a:solidFill>
            <a:schemeClr val="tx1"/>
          </a:solidFill>
          <a:latin typeface="Lucida Sans Regular"/>
          <a:ea typeface="+mn-ea"/>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854" y="6104352"/>
            <a:ext cx="4606304" cy="338554"/>
          </a:xfrm>
          <a:prstGeom prst="rect">
            <a:avLst/>
          </a:prstGeom>
          <a:noFill/>
        </p:spPr>
        <p:txBody>
          <a:bodyPr wrap="square" rtlCol="0">
            <a:spAutoFit/>
          </a:bodyPr>
          <a:lstStyle/>
          <a:p>
            <a:r>
              <a:rPr lang="en-GB" sz="1600" dirty="0">
                <a:solidFill>
                  <a:schemeClr val="bg1"/>
                </a:solidFill>
                <a:latin typeface="Tahoma"/>
                <a:cs typeface="Tahoma"/>
              </a:rPr>
              <a:t>Module </a:t>
            </a:r>
            <a:r>
              <a:rPr lang="en-GB" sz="1600" dirty="0" smtClean="0">
                <a:solidFill>
                  <a:schemeClr val="bg1"/>
                </a:solidFill>
                <a:latin typeface="Tahoma"/>
                <a:cs typeface="Tahoma"/>
              </a:rPr>
              <a:t>B6 </a:t>
            </a:r>
            <a:r>
              <a:rPr lang="en-GB" sz="1600" dirty="0">
                <a:solidFill>
                  <a:schemeClr val="bg1"/>
                </a:solidFill>
                <a:latin typeface="Tahoma"/>
                <a:cs typeface="Tahoma"/>
              </a:rPr>
              <a:t>– </a:t>
            </a:r>
            <a:r>
              <a:rPr lang="en-GB" sz="1600" dirty="0" smtClean="0">
                <a:solidFill>
                  <a:schemeClr val="bg1"/>
                </a:solidFill>
                <a:latin typeface="Tahoma"/>
                <a:cs typeface="Tahoma"/>
              </a:rPr>
              <a:t>Sphere </a:t>
            </a:r>
            <a:r>
              <a:rPr lang="en-GB" sz="1600" dirty="0">
                <a:solidFill>
                  <a:schemeClr val="bg1"/>
                </a:solidFill>
                <a:latin typeface="Tahoma"/>
                <a:cs typeface="Tahoma"/>
              </a:rPr>
              <a:t>Training Package </a:t>
            </a:r>
            <a:r>
              <a:rPr lang="en-GB" sz="1600" dirty="0" smtClean="0">
                <a:solidFill>
                  <a:schemeClr val="bg1"/>
                </a:solidFill>
                <a:latin typeface="Tahoma"/>
                <a:cs typeface="Tahoma"/>
              </a:rPr>
              <a:t>2015</a:t>
            </a:r>
            <a:endParaRPr lang="en-GB" sz="1600" dirty="0">
              <a:solidFill>
                <a:schemeClr val="bg1"/>
              </a:solidFill>
              <a:latin typeface="Tahoma"/>
              <a:cs typeface="Tahoma"/>
            </a:endParaRPr>
          </a:p>
        </p:txBody>
      </p:sp>
      <p:sp>
        <p:nvSpPr>
          <p:cNvPr id="7" name="Title 1"/>
          <p:cNvSpPr txBox="1">
            <a:spLocks/>
          </p:cNvSpPr>
          <p:nvPr/>
        </p:nvSpPr>
        <p:spPr>
          <a:xfrm>
            <a:off x="1704783" y="4052922"/>
            <a:ext cx="5736579" cy="1180338"/>
          </a:xfrm>
          <a:prstGeom prst="rect">
            <a:avLst/>
          </a:prstGeom>
          <a:noFill/>
        </p:spPr>
        <p:txBody>
          <a:bodyPr anchor="t" anchorCtr="0">
            <a:noAutofit/>
          </a:bodyPr>
          <a:lstStyle>
            <a:lvl1pPr algn="ctr" defTabSz="457200" rtl="0" eaLnBrk="1" latinLnBrk="0" hangingPunct="1">
              <a:lnSpc>
                <a:spcPct val="90000"/>
              </a:lnSpc>
              <a:spcBef>
                <a:spcPct val="0"/>
              </a:spcBef>
              <a:buNone/>
              <a:defRPr sz="4000" b="1" kern="1200" baseline="0">
                <a:solidFill>
                  <a:schemeClr val="bg2"/>
                </a:solidFill>
                <a:latin typeface="+mj-lt"/>
                <a:ea typeface="+mj-ea"/>
                <a:cs typeface="Lucida Sans Regular"/>
              </a:defRPr>
            </a:lvl1pPr>
          </a:lstStyle>
          <a:p>
            <a:pPr>
              <a:lnSpc>
                <a:spcPct val="100000"/>
              </a:lnSpc>
            </a:pPr>
            <a:r>
              <a:rPr lang="en-GB" sz="2400" b="0" i="1" dirty="0">
                <a:solidFill>
                  <a:schemeClr val="accent1"/>
                </a:solidFill>
                <a:latin typeface="Tahoma"/>
                <a:cs typeface="Tahoma"/>
              </a:rPr>
              <a:t>How can you use Sphere to strengthen the quality and accountability of your cash transfer responses?</a:t>
            </a:r>
          </a:p>
        </p:txBody>
      </p:sp>
      <p:sp>
        <p:nvSpPr>
          <p:cNvPr id="6" name="TextBox 5"/>
          <p:cNvSpPr txBox="1"/>
          <p:nvPr/>
        </p:nvSpPr>
        <p:spPr>
          <a:xfrm>
            <a:off x="1517254" y="2388016"/>
            <a:ext cx="6111628" cy="940770"/>
          </a:xfrm>
          <a:prstGeom prst="rect">
            <a:avLst/>
          </a:prstGeom>
          <a:noFill/>
        </p:spPr>
        <p:txBody>
          <a:bodyPr wrap="square" lIns="0" tIns="0" rIns="0" bIns="0" rtlCol="0">
            <a:spAutoFit/>
          </a:bodyPr>
          <a:lstStyle/>
          <a:p>
            <a:pPr algn="ctr">
              <a:lnSpc>
                <a:spcPct val="110000"/>
              </a:lnSpc>
            </a:pPr>
            <a:r>
              <a:rPr lang="en-GB" sz="2800" b="1" dirty="0" smtClean="0">
                <a:solidFill>
                  <a:schemeClr val="tx2"/>
                </a:solidFill>
                <a:latin typeface="Tahoma"/>
                <a:cs typeface="Tahoma"/>
              </a:rPr>
              <a:t>Sphere </a:t>
            </a:r>
            <a:r>
              <a:rPr lang="en-GB" sz="2800" b="1" dirty="0">
                <a:solidFill>
                  <a:schemeClr val="tx2"/>
                </a:solidFill>
                <a:latin typeface="Tahoma"/>
                <a:cs typeface="Tahoma"/>
              </a:rPr>
              <a:t>and cash </a:t>
            </a:r>
            <a:r>
              <a:rPr lang="en-GB" sz="2800" b="1" dirty="0" smtClean="0">
                <a:solidFill>
                  <a:schemeClr val="tx2"/>
                </a:solidFill>
                <a:latin typeface="Tahoma"/>
                <a:cs typeface="Tahoma"/>
              </a:rPr>
              <a:t/>
            </a:r>
            <a:br>
              <a:rPr lang="en-GB" sz="2800" b="1" dirty="0" smtClean="0">
                <a:solidFill>
                  <a:schemeClr val="tx2"/>
                </a:solidFill>
                <a:latin typeface="Tahoma"/>
                <a:cs typeface="Tahoma"/>
              </a:rPr>
            </a:br>
            <a:r>
              <a:rPr lang="en-GB" sz="2800" b="1" dirty="0" smtClean="0">
                <a:solidFill>
                  <a:schemeClr val="tx2"/>
                </a:solidFill>
                <a:latin typeface="Tahoma"/>
                <a:cs typeface="Tahoma"/>
              </a:rPr>
              <a:t>transfer responses</a:t>
            </a:r>
            <a:endParaRPr lang="en-GB" sz="2800" b="1" dirty="0">
              <a:solidFill>
                <a:schemeClr val="tx2"/>
              </a:solidFill>
              <a:latin typeface="Tahoma"/>
              <a:cs typeface="Tahoma"/>
            </a:endParaRPr>
          </a:p>
        </p:txBody>
      </p:sp>
      <p:pic>
        <p:nvPicPr>
          <p:cNvPr id="9" name="Picture 8" descr="Sphere-Project-Logo-Standard-No-Tagline-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655" y="523525"/>
            <a:ext cx="2739825" cy="1109629"/>
          </a:xfrm>
          <a:prstGeom prst="rect">
            <a:avLst/>
          </a:prstGeom>
        </p:spPr>
      </p:pic>
    </p:spTree>
    <p:extLst>
      <p:ext uri="{BB962C8B-B14F-4D97-AF65-F5344CB8AC3E}">
        <p14:creationId xmlns:p14="http://schemas.microsoft.com/office/powerpoint/2010/main" val="340790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Accountability to </a:t>
            </a:r>
            <a:r>
              <a:rPr lang="en-GB" dirty="0" smtClean="0"/>
              <a:t>beneficiaries</a:t>
            </a:r>
            <a:endParaRPr lang="en-GB" dirty="0"/>
          </a:p>
        </p:txBody>
      </p:sp>
      <p:sp>
        <p:nvSpPr>
          <p:cNvPr id="3" name="Content Placeholder 2"/>
          <p:cNvSpPr>
            <a:spLocks noGrp="1"/>
          </p:cNvSpPr>
          <p:nvPr>
            <p:ph idx="1"/>
          </p:nvPr>
        </p:nvSpPr>
        <p:spPr>
          <a:xfrm>
            <a:off x="457200" y="4605873"/>
            <a:ext cx="8253538" cy="1078329"/>
          </a:xfrm>
        </p:spPr>
        <p:txBody>
          <a:bodyPr/>
          <a:lstStyle/>
          <a:p>
            <a:r>
              <a:rPr lang="en-GB" dirty="0"/>
              <a:t>A recurring theme in specialised publications on cash transfer programming</a:t>
            </a:r>
            <a:r>
              <a:rPr lang="en-GB" dirty="0" smtClean="0"/>
              <a:t>.</a:t>
            </a:r>
            <a:endParaRPr lang="en-GB" dirty="0"/>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5" name="Picture 1"/>
          <p:cNvPicPr>
            <a:picLocks noChangeAspect="1" noChangeArrowheads="1"/>
          </p:cNvPicPr>
          <p:nvPr/>
        </p:nvPicPr>
        <p:blipFill>
          <a:blip r:embed="rId3" cstate="print"/>
          <a:srcRect/>
          <a:stretch>
            <a:fillRect/>
          </a:stretch>
        </p:blipFill>
        <p:spPr bwMode="auto">
          <a:xfrm>
            <a:off x="6606438" y="1461700"/>
            <a:ext cx="2104300" cy="2962816"/>
          </a:xfrm>
          <a:prstGeom prst="rect">
            <a:avLst/>
          </a:prstGeom>
          <a:noFill/>
          <a:ln w="6350">
            <a:solidFill>
              <a:schemeClr val="tx2"/>
            </a:solidFill>
            <a:miter lim="800000"/>
            <a:headEnd/>
            <a:tailEnd/>
          </a:ln>
        </p:spPr>
      </p:pic>
      <p:pic>
        <p:nvPicPr>
          <p:cNvPr id="7" name="Picture 6"/>
          <p:cNvPicPr>
            <a:picLocks noChangeAspect="1"/>
          </p:cNvPicPr>
          <p:nvPr/>
        </p:nvPicPr>
        <p:blipFill>
          <a:blip r:embed="rId4"/>
          <a:stretch>
            <a:fillRect/>
          </a:stretch>
        </p:blipFill>
        <p:spPr>
          <a:xfrm>
            <a:off x="3587500" y="1461700"/>
            <a:ext cx="2096762" cy="2962816"/>
          </a:xfrm>
          <a:prstGeom prst="rect">
            <a:avLst/>
          </a:prstGeom>
          <a:ln w="6350">
            <a:solidFill>
              <a:schemeClr val="accent2"/>
            </a:solidFill>
          </a:ln>
        </p:spPr>
      </p:pic>
      <p:pic>
        <p:nvPicPr>
          <p:cNvPr id="8" name="Picture 7"/>
          <p:cNvPicPr>
            <a:picLocks noChangeAspect="1"/>
          </p:cNvPicPr>
          <p:nvPr/>
        </p:nvPicPr>
        <p:blipFill>
          <a:blip r:embed="rId5"/>
          <a:stretch>
            <a:fillRect/>
          </a:stretch>
        </p:blipFill>
        <p:spPr>
          <a:xfrm>
            <a:off x="568562" y="1461700"/>
            <a:ext cx="2096762" cy="2962815"/>
          </a:xfrm>
          <a:prstGeom prst="rect">
            <a:avLst/>
          </a:prstGeom>
          <a:ln w="6350">
            <a:solidFill>
              <a:schemeClr val="accent2"/>
            </a:solidFill>
          </a:ln>
        </p:spPr>
      </p:pic>
    </p:spTree>
    <p:extLst>
      <p:ext uri="{BB962C8B-B14F-4D97-AF65-F5344CB8AC3E}">
        <p14:creationId xmlns:p14="http://schemas.microsoft.com/office/powerpoint/2010/main" val="28831123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6975633" cy="1081760"/>
          </a:xfrm>
        </p:spPr>
        <p:txBody>
          <a:bodyPr/>
          <a:lstStyle/>
          <a:p>
            <a:r>
              <a:rPr lang="en-GB" sz="2600" dirty="0"/>
              <a:t>Specific guidelines to ensure protection for </a:t>
            </a:r>
            <a:r>
              <a:rPr lang="en-GB" sz="2600" dirty="0" smtClean="0"/>
              <a:t>children</a:t>
            </a:r>
            <a:endParaRPr lang="en-GB" sz="2600" dirty="0"/>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5" name="Picture 2"/>
          <p:cNvPicPr>
            <a:picLocks noChangeAspect="1" noChangeArrowheads="1"/>
          </p:cNvPicPr>
          <p:nvPr/>
        </p:nvPicPr>
        <p:blipFill rotWithShape="1">
          <a:blip r:embed="rId3" cstate="print"/>
          <a:srcRect b="24100"/>
          <a:stretch/>
        </p:blipFill>
        <p:spPr bwMode="auto">
          <a:xfrm>
            <a:off x="2428349" y="1295401"/>
            <a:ext cx="4329968" cy="4638656"/>
          </a:xfrm>
          <a:prstGeom prst="rect">
            <a:avLst/>
          </a:prstGeom>
          <a:noFill/>
          <a:ln w="9525">
            <a:noFill/>
            <a:miter lim="800000"/>
            <a:headEnd/>
            <a:tailEnd/>
          </a:ln>
        </p:spPr>
      </p:pic>
    </p:spTree>
    <p:extLst>
      <p:ext uri="{BB962C8B-B14F-4D97-AF65-F5344CB8AC3E}">
        <p14:creationId xmlns:p14="http://schemas.microsoft.com/office/powerpoint/2010/main" val="35970589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messages</a:t>
            </a:r>
          </a:p>
        </p:txBody>
      </p:sp>
      <p:sp>
        <p:nvSpPr>
          <p:cNvPr id="3" name="Content Placeholder 2"/>
          <p:cNvSpPr>
            <a:spLocks noGrp="1"/>
          </p:cNvSpPr>
          <p:nvPr>
            <p:ph idx="1"/>
          </p:nvPr>
        </p:nvSpPr>
        <p:spPr/>
        <p:txBody>
          <a:bodyPr/>
          <a:lstStyle/>
          <a:p>
            <a:pPr marL="354013" lvl="1" indent="-354013">
              <a:spcBef>
                <a:spcPts val="1500"/>
              </a:spcBef>
            </a:pPr>
            <a:r>
              <a:rPr lang="en-GB" dirty="0"/>
              <a:t>Cash transfer responses shift decision-making power and responsibility to the beneficiaries and support their right to life with </a:t>
            </a:r>
            <a:r>
              <a:rPr lang="en-GB" dirty="0" smtClean="0"/>
              <a:t>dignity.</a:t>
            </a:r>
            <a:endParaRPr lang="en-GB" dirty="0"/>
          </a:p>
          <a:p>
            <a:pPr marL="354013" lvl="1" indent="-354013">
              <a:spcBef>
                <a:spcPts val="1500"/>
              </a:spcBef>
            </a:pPr>
            <a:r>
              <a:rPr lang="en-GB" dirty="0"/>
              <a:t>The Sphere Humanitarian Charter, </a:t>
            </a:r>
            <a:r>
              <a:rPr lang="en-GB" dirty="0" smtClean="0"/>
              <a:t>the Core </a:t>
            </a:r>
            <a:r>
              <a:rPr lang="en-GB" dirty="0" smtClean="0"/>
              <a:t>Humanitarian Standard, </a:t>
            </a:r>
            <a:r>
              <a:rPr lang="en-GB" dirty="0"/>
              <a:t>and Protection Principles contribute to enhancing the quality and accountability of cash transfer </a:t>
            </a:r>
            <a:r>
              <a:rPr lang="en-GB" dirty="0" smtClean="0"/>
              <a:t>programmes.</a:t>
            </a:r>
            <a:endParaRPr lang="en-GB" dirty="0"/>
          </a:p>
          <a:p>
            <a:pPr marL="354013" lvl="1" indent="-354013">
              <a:spcBef>
                <a:spcPts val="1500"/>
              </a:spcBef>
            </a:pPr>
            <a:r>
              <a:rPr lang="en-GB" dirty="0"/>
              <a:t>The Sphere minimum standard on cash and voucher transfers provides useful guidance to strengthen the quality and accountability of your cash transfer responses and can be complemented by additional guidance from the Sphere companions.</a:t>
            </a:r>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spTree>
    <p:extLst>
      <p:ext uri="{BB962C8B-B14F-4D97-AF65-F5344CB8AC3E}">
        <p14:creationId xmlns:p14="http://schemas.microsoft.com/office/powerpoint/2010/main" val="1373892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are cash transfer responses?</a:t>
            </a:r>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5" name="Picture 2"/>
          <p:cNvPicPr>
            <a:picLocks noChangeAspect="1" noChangeArrowheads="1"/>
          </p:cNvPicPr>
          <p:nvPr/>
        </p:nvPicPr>
        <p:blipFill>
          <a:blip r:embed="rId3" cstate="print"/>
          <a:srcRect l="26875" t="22917" r="13750" b="22917"/>
          <a:stretch>
            <a:fillRect/>
          </a:stretch>
        </p:blipFill>
        <p:spPr bwMode="auto">
          <a:xfrm>
            <a:off x="876089" y="1530218"/>
            <a:ext cx="7576371" cy="4147066"/>
          </a:xfrm>
          <a:prstGeom prst="rect">
            <a:avLst/>
          </a:prstGeom>
          <a:noFill/>
          <a:ln w="9525">
            <a:noFill/>
            <a:miter lim="800000"/>
            <a:headEnd/>
            <a:tailEnd/>
          </a:ln>
        </p:spPr>
      </p:pic>
    </p:spTree>
    <p:extLst>
      <p:ext uri="{BB962C8B-B14F-4D97-AF65-F5344CB8AC3E}">
        <p14:creationId xmlns:p14="http://schemas.microsoft.com/office/powerpoint/2010/main" val="1356556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0"/>
            <a:ext cx="6913173" cy="1081760"/>
          </a:xfrm>
        </p:spPr>
        <p:txBody>
          <a:bodyPr/>
          <a:lstStyle/>
          <a:p>
            <a:r>
              <a:rPr lang="en-GB" sz="2600" dirty="0"/>
              <a:t>Exploring the Sphere minimum standard on cash and voucher </a:t>
            </a:r>
            <a:r>
              <a:rPr lang="en-GB" sz="2600" dirty="0" smtClean="0"/>
              <a:t>transfers</a:t>
            </a:r>
            <a:endParaRPr lang="en-GB" sz="2600" dirty="0"/>
          </a:p>
        </p:txBody>
      </p:sp>
      <p:sp>
        <p:nvSpPr>
          <p:cNvPr id="6" name="Content Placeholder 5"/>
          <p:cNvSpPr>
            <a:spLocks noGrp="1"/>
          </p:cNvSpPr>
          <p:nvPr>
            <p:ph idx="1"/>
          </p:nvPr>
        </p:nvSpPr>
        <p:spPr/>
        <p:txBody>
          <a:bodyPr/>
          <a:lstStyle/>
          <a:p>
            <a:pPr indent="-541338">
              <a:spcBef>
                <a:spcPts val="1500"/>
              </a:spcBef>
            </a:pPr>
            <a:r>
              <a:rPr lang="en-GB" dirty="0"/>
              <a:t>There are 8 guidance notes for this minimum standard.</a:t>
            </a:r>
          </a:p>
          <a:p>
            <a:pPr lvl="1" indent="-541338">
              <a:spcBef>
                <a:spcPts val="1500"/>
              </a:spcBef>
            </a:pPr>
            <a:r>
              <a:rPr lang="en-GB" dirty="0"/>
              <a:t>Read the guidance note corresponding to your group </a:t>
            </a:r>
            <a:r>
              <a:rPr lang="en-GB" dirty="0" smtClean="0"/>
              <a:t>number</a:t>
            </a:r>
            <a:endParaRPr lang="en-GB" dirty="0"/>
          </a:p>
          <a:p>
            <a:pPr lvl="1" indent="-541338">
              <a:spcBef>
                <a:spcPts val="1500"/>
              </a:spcBef>
            </a:pPr>
            <a:r>
              <a:rPr lang="en-GB" dirty="0"/>
              <a:t>Discuss it with your </a:t>
            </a:r>
            <a:r>
              <a:rPr lang="en-GB" dirty="0" smtClean="0"/>
              <a:t>group</a:t>
            </a:r>
            <a:endParaRPr lang="en-GB" dirty="0"/>
          </a:p>
          <a:p>
            <a:pPr lvl="1" indent="-541338">
              <a:spcBef>
                <a:spcPts val="1500"/>
              </a:spcBef>
            </a:pPr>
            <a:r>
              <a:rPr lang="en-GB" dirty="0"/>
              <a:t>Summarise the key points on a flip chart</a:t>
            </a:r>
          </a:p>
          <a:p>
            <a:pPr lvl="1" indent="-541338">
              <a:spcBef>
                <a:spcPts val="1500"/>
              </a:spcBef>
            </a:pPr>
            <a:r>
              <a:rPr lang="en-GB" dirty="0"/>
              <a:t>Prepare to debrief the key points for </a:t>
            </a:r>
            <a:r>
              <a:rPr lang="en-GB" dirty="0" smtClean="0"/>
              <a:t/>
            </a:r>
            <a:br>
              <a:rPr lang="en-GB" dirty="0" smtClean="0"/>
            </a:br>
            <a:r>
              <a:rPr lang="en-GB" dirty="0" smtClean="0"/>
              <a:t>1</a:t>
            </a:r>
            <a:r>
              <a:rPr lang="en-GB" dirty="0"/>
              <a:t>’ in plenary</a:t>
            </a:r>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8" name="Picture 7" descr="clock-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2611" y="72868"/>
            <a:ext cx="1031799" cy="900000"/>
          </a:xfrm>
          <a:prstGeom prst="rect">
            <a:avLst/>
          </a:prstGeom>
        </p:spPr>
      </p:pic>
    </p:spTree>
    <p:extLst>
      <p:ext uri="{BB962C8B-B14F-4D97-AF65-F5344CB8AC3E}">
        <p14:creationId xmlns:p14="http://schemas.microsoft.com/office/powerpoint/2010/main" val="14158027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2600" dirty="0"/>
              <a:t>The Sphere standard linked to cash and voucher programmes</a:t>
            </a:r>
          </a:p>
        </p:txBody>
      </p:sp>
      <p:sp>
        <p:nvSpPr>
          <p:cNvPr id="6" name="Content Placeholder 5"/>
          <p:cNvSpPr>
            <a:spLocks noGrp="1"/>
          </p:cNvSpPr>
          <p:nvPr>
            <p:ph idx="1"/>
          </p:nvPr>
        </p:nvSpPr>
        <p:spPr>
          <a:xfrm>
            <a:off x="457200" y="1340442"/>
            <a:ext cx="5997082" cy="4785722"/>
          </a:xfrm>
        </p:spPr>
        <p:txBody>
          <a:bodyPr/>
          <a:lstStyle/>
          <a:p>
            <a:r>
              <a:rPr lang="en-GB" dirty="0"/>
              <a:t>Food security – cash and voucher transfers Standard 1: Access to available goods and services</a:t>
            </a:r>
          </a:p>
          <a:p>
            <a:pPr>
              <a:spcBef>
                <a:spcPts val="2000"/>
              </a:spcBef>
            </a:pPr>
            <a:r>
              <a:rPr lang="en-GB" dirty="0"/>
              <a:t>As for all Sphere minimum standards, the standard related to cash transfer programming needs to be read in conjunction with the Humanitarian Charter, the Protection Principles and the </a:t>
            </a:r>
            <a:r>
              <a:rPr lang="en-GB" dirty="0" smtClean="0"/>
              <a:t>Core Humanitarian Standard</a:t>
            </a:r>
            <a:endParaRPr lang="en-GB" dirty="0"/>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7" name="Picture 7" descr="http://practicalaction.org/image/Book%20covers/The_Sphere_Project_cover_fab_test-thumbnail.png"/>
          <p:cNvPicPr>
            <a:picLocks noChangeAspect="1" noChangeArrowheads="1"/>
          </p:cNvPicPr>
          <p:nvPr/>
        </p:nvPicPr>
        <p:blipFill>
          <a:blip r:embed="rId3" cstate="print"/>
          <a:srcRect/>
          <a:stretch>
            <a:fillRect/>
          </a:stretch>
        </p:blipFill>
        <p:spPr bwMode="auto">
          <a:xfrm>
            <a:off x="6629300" y="1465374"/>
            <a:ext cx="2081436" cy="2927144"/>
          </a:xfrm>
          <a:prstGeom prst="rect">
            <a:avLst/>
          </a:prstGeom>
          <a:noFill/>
          <a:ln w="9525">
            <a:solidFill>
              <a:srgbClr val="008000"/>
            </a:solidFill>
            <a:miter lim="800000"/>
            <a:headEnd/>
            <a:tailEnd/>
          </a:ln>
          <a:effectLst/>
        </p:spPr>
      </p:pic>
    </p:spTree>
    <p:extLst>
      <p:ext uri="{BB962C8B-B14F-4D97-AF65-F5344CB8AC3E}">
        <p14:creationId xmlns:p14="http://schemas.microsoft.com/office/powerpoint/2010/main" val="41955556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Adevalon\My Documents\My Pictures\My Pictures\Photos\Missions\Trocaire\Ethiopia\Assessement\Borana 164 [800x600].jpg"/>
          <p:cNvPicPr>
            <a:picLocks noChangeAspect="1" noChangeArrowheads="1"/>
          </p:cNvPicPr>
          <p:nvPr/>
        </p:nvPicPr>
        <p:blipFill>
          <a:blip r:embed="rId2" cstate="print"/>
          <a:srcRect/>
          <a:stretch>
            <a:fillRect/>
          </a:stretch>
        </p:blipFill>
        <p:spPr bwMode="auto">
          <a:xfrm>
            <a:off x="6629300" y="1465374"/>
            <a:ext cx="2081436" cy="3124595"/>
          </a:xfrm>
          <a:prstGeom prst="rect">
            <a:avLst/>
          </a:prstGeom>
          <a:noFill/>
        </p:spPr>
      </p:pic>
      <p:sp>
        <p:nvSpPr>
          <p:cNvPr id="2" name="Title 1"/>
          <p:cNvSpPr>
            <a:spLocks noGrp="1"/>
          </p:cNvSpPr>
          <p:nvPr>
            <p:ph type="title"/>
          </p:nvPr>
        </p:nvSpPr>
        <p:spPr/>
        <p:txBody>
          <a:bodyPr/>
          <a:lstStyle/>
          <a:p>
            <a:r>
              <a:rPr lang="en-GB" sz="2600" dirty="0"/>
              <a:t>Cash transfer intervention supports the right to life with </a:t>
            </a:r>
            <a:r>
              <a:rPr lang="en-GB" sz="2600" dirty="0" smtClean="0"/>
              <a:t>dignity</a:t>
            </a:r>
            <a:endParaRPr lang="en-GB" sz="2600" dirty="0"/>
          </a:p>
        </p:txBody>
      </p:sp>
      <p:sp>
        <p:nvSpPr>
          <p:cNvPr id="3" name="Content Placeholder 2"/>
          <p:cNvSpPr>
            <a:spLocks noGrp="1"/>
          </p:cNvSpPr>
          <p:nvPr>
            <p:ph idx="1"/>
          </p:nvPr>
        </p:nvSpPr>
        <p:spPr>
          <a:xfrm>
            <a:off x="457199" y="1340442"/>
            <a:ext cx="7679606" cy="4785722"/>
          </a:xfrm>
        </p:spPr>
        <p:txBody>
          <a:bodyPr/>
          <a:lstStyle/>
          <a:p>
            <a:r>
              <a:rPr lang="en-GB" dirty="0"/>
              <a:t>Cash transfer intervention shifts decision-making </a:t>
            </a:r>
            <a:r>
              <a:rPr lang="en-GB" dirty="0" smtClean="0"/>
              <a:t/>
            </a:r>
            <a:br>
              <a:rPr lang="en-GB" dirty="0" smtClean="0"/>
            </a:br>
            <a:r>
              <a:rPr lang="en-GB" dirty="0" smtClean="0"/>
              <a:t>power </a:t>
            </a:r>
            <a:r>
              <a:rPr lang="en-GB" dirty="0"/>
              <a:t>and responsibility to the beneficiaries. </a:t>
            </a:r>
            <a:endParaRPr lang="en-GB" dirty="0" smtClean="0"/>
          </a:p>
          <a:p>
            <a:pPr>
              <a:spcBef>
                <a:spcPts val="1000"/>
              </a:spcBef>
            </a:pPr>
            <a:r>
              <a:rPr lang="en-GB" dirty="0" smtClean="0"/>
              <a:t>It</a:t>
            </a:r>
            <a:r>
              <a:rPr lang="en-GB" dirty="0"/>
              <a:t>:</a:t>
            </a:r>
          </a:p>
          <a:p>
            <a:pPr lvl="1"/>
            <a:r>
              <a:rPr lang="en-GB" dirty="0"/>
              <a:t>Increases flexibility and adaptability to </a:t>
            </a:r>
            <a:r>
              <a:rPr lang="en-GB" dirty="0" smtClean="0"/>
              <a:t/>
            </a:r>
            <a:br>
              <a:rPr lang="en-GB" dirty="0" smtClean="0"/>
            </a:br>
            <a:r>
              <a:rPr lang="en-GB" dirty="0" smtClean="0"/>
              <a:t>changing </a:t>
            </a:r>
            <a:r>
              <a:rPr lang="en-GB" dirty="0"/>
              <a:t>contexts/needs</a:t>
            </a:r>
          </a:p>
          <a:p>
            <a:pPr lvl="1"/>
            <a:r>
              <a:rPr lang="en-GB" dirty="0"/>
              <a:t>Puts the choice in the hand of the </a:t>
            </a:r>
            <a:r>
              <a:rPr lang="en-GB" dirty="0" smtClean="0"/>
              <a:t/>
            </a:r>
            <a:br>
              <a:rPr lang="en-GB" dirty="0" smtClean="0"/>
            </a:br>
            <a:r>
              <a:rPr lang="en-GB" dirty="0" smtClean="0"/>
              <a:t>beneficiaries</a:t>
            </a:r>
            <a:endParaRPr lang="en-GB" dirty="0"/>
          </a:p>
          <a:p>
            <a:pPr lvl="1"/>
            <a:r>
              <a:rPr lang="en-GB" dirty="0"/>
              <a:t>Acts as a vector for financial inclusion</a:t>
            </a:r>
          </a:p>
          <a:p>
            <a:pPr lvl="1"/>
            <a:r>
              <a:rPr lang="en-GB" dirty="0"/>
              <a:t>Reinforces the local economy</a:t>
            </a:r>
          </a:p>
          <a:p>
            <a:pPr lvl="1"/>
            <a:r>
              <a:rPr lang="en-GB" dirty="0"/>
              <a:t>Supports community resilience systems </a:t>
            </a:r>
            <a:r>
              <a:rPr lang="en-GB" dirty="0" smtClean="0"/>
              <a:t>and </a:t>
            </a:r>
            <a:r>
              <a:rPr lang="en-GB" dirty="0"/>
              <a:t>strengthens livelihoods for a </a:t>
            </a:r>
            <a:r>
              <a:rPr lang="en-GB" dirty="0" smtClean="0"/>
              <a:t>long</a:t>
            </a:r>
            <a:r>
              <a:rPr lang="en-GB" dirty="0"/>
              <a:t>-term multiplier effect.</a:t>
            </a:r>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spTree>
    <p:extLst>
      <p:ext uri="{BB962C8B-B14F-4D97-AF65-F5344CB8AC3E}">
        <p14:creationId xmlns:p14="http://schemas.microsoft.com/office/powerpoint/2010/main" val="15132437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Video case study</a:t>
            </a:r>
          </a:p>
        </p:txBody>
      </p:sp>
      <p:sp>
        <p:nvSpPr>
          <p:cNvPr id="6" name="Content Placeholder 5"/>
          <p:cNvSpPr>
            <a:spLocks noGrp="1"/>
          </p:cNvSpPr>
          <p:nvPr>
            <p:ph idx="1"/>
          </p:nvPr>
        </p:nvSpPr>
        <p:spPr>
          <a:xfrm>
            <a:off x="457199" y="1340442"/>
            <a:ext cx="8229601" cy="4785722"/>
          </a:xfrm>
        </p:spPr>
        <p:txBody>
          <a:bodyPr/>
          <a:lstStyle/>
          <a:p>
            <a:r>
              <a:rPr lang="en-GB" dirty="0" smtClean="0"/>
              <a:t>Split into 8 groups:</a:t>
            </a:r>
            <a:endParaRPr lang="en-GB" dirty="0"/>
          </a:p>
          <a:p>
            <a:pPr lvl="1">
              <a:spcBef>
                <a:spcPts val="1500"/>
              </a:spcBef>
            </a:pPr>
            <a:r>
              <a:rPr lang="en-GB" dirty="0"/>
              <a:t>Individually read the handout on the case </a:t>
            </a:r>
            <a:r>
              <a:rPr lang="en-GB" dirty="0" smtClean="0"/>
              <a:t>study (10’).</a:t>
            </a:r>
            <a:endParaRPr lang="en-GB" dirty="0"/>
          </a:p>
          <a:p>
            <a:pPr lvl="1">
              <a:spcBef>
                <a:spcPts val="1500"/>
              </a:spcBef>
            </a:pPr>
            <a:r>
              <a:rPr lang="en-GB" dirty="0"/>
              <a:t>While watching the video case study, make notes of the linkages between what we have explored before and what you </a:t>
            </a:r>
            <a:r>
              <a:rPr lang="en-GB" dirty="0" smtClean="0"/>
              <a:t>hear </a:t>
            </a:r>
            <a:r>
              <a:rPr lang="en-GB" dirty="0"/>
              <a:t>(10’)</a:t>
            </a:r>
            <a:r>
              <a:rPr lang="en-GB" dirty="0" smtClean="0"/>
              <a:t>. </a:t>
            </a:r>
          </a:p>
          <a:p>
            <a:pPr lvl="1">
              <a:spcBef>
                <a:spcPts val="1500"/>
              </a:spcBef>
            </a:pPr>
            <a:r>
              <a:rPr lang="en-GB" dirty="0" smtClean="0"/>
              <a:t>Note </a:t>
            </a:r>
            <a:r>
              <a:rPr lang="en-GB" dirty="0"/>
              <a:t>specific mentions of keywords </a:t>
            </a:r>
            <a:r>
              <a:rPr lang="en-GB" dirty="0" smtClean="0"/>
              <a:t/>
            </a:r>
            <a:br>
              <a:rPr lang="en-GB" dirty="0" smtClean="0"/>
            </a:br>
            <a:r>
              <a:rPr lang="en-GB" dirty="0" smtClean="0"/>
              <a:t>linked </a:t>
            </a:r>
            <a:r>
              <a:rPr lang="en-GB" dirty="0"/>
              <a:t>with the guidance note </a:t>
            </a:r>
            <a:r>
              <a:rPr lang="en-GB" dirty="0" smtClean="0"/>
              <a:t/>
            </a:r>
            <a:br>
              <a:rPr lang="en-GB" dirty="0" smtClean="0"/>
            </a:br>
            <a:r>
              <a:rPr lang="en-GB" dirty="0" smtClean="0"/>
              <a:t>you presented in the </a:t>
            </a:r>
            <a:br>
              <a:rPr lang="en-GB" dirty="0" smtClean="0"/>
            </a:br>
            <a:r>
              <a:rPr lang="en-GB" dirty="0" smtClean="0"/>
              <a:t>previous exercise.</a:t>
            </a:r>
            <a:endParaRPr lang="en-GB" dirty="0"/>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7" name="Picture 6" descr="clock-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2611" y="72868"/>
            <a:ext cx="1031799" cy="900000"/>
          </a:xfrm>
          <a:prstGeom prst="rect">
            <a:avLst/>
          </a:prstGeom>
        </p:spPr>
      </p:pic>
    </p:spTree>
    <p:extLst>
      <p:ext uri="{BB962C8B-B14F-4D97-AF65-F5344CB8AC3E}">
        <p14:creationId xmlns:p14="http://schemas.microsoft.com/office/powerpoint/2010/main" val="3014725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Video case </a:t>
            </a:r>
            <a:r>
              <a:rPr lang="en-GB" dirty="0" smtClean="0"/>
              <a:t>study</a:t>
            </a:r>
            <a:endParaRPr lang="en-GB" dirty="0"/>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7" name="Picture 1"/>
          <p:cNvPicPr>
            <a:picLocks noChangeAspect="1" noChangeArrowheads="1"/>
          </p:cNvPicPr>
          <p:nvPr/>
        </p:nvPicPr>
        <p:blipFill>
          <a:blip r:embed="rId3" cstate="print"/>
          <a:srcRect l="26875" t="28125" r="14375" b="16667"/>
          <a:stretch>
            <a:fillRect/>
          </a:stretch>
        </p:blipFill>
        <p:spPr bwMode="auto">
          <a:xfrm>
            <a:off x="1066800" y="1676400"/>
            <a:ext cx="7162800" cy="4038600"/>
          </a:xfrm>
          <a:prstGeom prst="rect">
            <a:avLst/>
          </a:prstGeom>
          <a:noFill/>
          <a:ln w="9525">
            <a:noFill/>
            <a:miter lim="800000"/>
            <a:headEnd/>
            <a:tailEnd/>
          </a:ln>
        </p:spPr>
      </p:pic>
    </p:spTree>
    <p:extLst>
      <p:ext uri="{BB962C8B-B14F-4D97-AF65-F5344CB8AC3E}">
        <p14:creationId xmlns:p14="http://schemas.microsoft.com/office/powerpoint/2010/main" val="20589402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The use of cash transfers in livestock emergencies</a:t>
            </a:r>
          </a:p>
        </p:txBody>
      </p:sp>
      <p:sp>
        <p:nvSpPr>
          <p:cNvPr id="3" name="Content Placeholder 2"/>
          <p:cNvSpPr>
            <a:spLocks noGrp="1"/>
          </p:cNvSpPr>
          <p:nvPr>
            <p:ph idx="1"/>
          </p:nvPr>
        </p:nvSpPr>
        <p:spPr>
          <a:xfrm>
            <a:off x="457200" y="1340442"/>
            <a:ext cx="3644392" cy="4291707"/>
          </a:xfrm>
        </p:spPr>
        <p:txBody>
          <a:bodyPr/>
          <a:lstStyle/>
          <a:p>
            <a:r>
              <a:rPr lang="en-GB" dirty="0"/>
              <a:t>Suggestions on how to incorporate specific considerations linked with cash transfer programming into the LEGS </a:t>
            </a:r>
            <a:r>
              <a:rPr lang="en-GB" dirty="0" smtClean="0"/>
              <a:t>approach</a:t>
            </a:r>
            <a:endParaRPr lang="en-GB" dirty="0"/>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6" name="Picture 5" descr="vetwork-working-paper-cov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2152" y="1465375"/>
            <a:ext cx="1991532" cy="3011196"/>
          </a:xfrm>
          <a:prstGeom prst="rect">
            <a:avLst/>
          </a:prstGeom>
          <a:ln w="6350">
            <a:solidFill>
              <a:schemeClr val="tx2"/>
            </a:solidFill>
          </a:ln>
        </p:spPr>
      </p:pic>
      <p:pic>
        <p:nvPicPr>
          <p:cNvPr id="7" name="Picture 6"/>
          <p:cNvPicPr/>
          <p:nvPr/>
        </p:nvPicPr>
        <p:blipFill>
          <a:blip r:embed="rId4"/>
          <a:stretch>
            <a:fillRect/>
          </a:stretch>
        </p:blipFill>
        <p:spPr>
          <a:xfrm>
            <a:off x="6744096" y="1465375"/>
            <a:ext cx="1937679" cy="3011196"/>
          </a:xfrm>
          <a:prstGeom prst="rect">
            <a:avLst/>
          </a:prstGeom>
        </p:spPr>
      </p:pic>
    </p:spTree>
    <p:extLst>
      <p:ext uri="{BB962C8B-B14F-4D97-AF65-F5344CB8AC3E}">
        <p14:creationId xmlns:p14="http://schemas.microsoft.com/office/powerpoint/2010/main" val="1114769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600" dirty="0"/>
              <a:t>Standards on market assessment and productive assets</a:t>
            </a:r>
          </a:p>
        </p:txBody>
      </p:sp>
      <p:sp>
        <p:nvSpPr>
          <p:cNvPr id="3" name="Content Placeholder 2"/>
          <p:cNvSpPr>
            <a:spLocks noGrp="1"/>
          </p:cNvSpPr>
          <p:nvPr>
            <p:ph idx="1"/>
          </p:nvPr>
        </p:nvSpPr>
        <p:spPr>
          <a:xfrm>
            <a:off x="457200" y="1340442"/>
            <a:ext cx="5559856" cy="4239654"/>
          </a:xfrm>
        </p:spPr>
        <p:txBody>
          <a:bodyPr/>
          <a:lstStyle/>
          <a:p>
            <a:r>
              <a:rPr lang="en-GB" dirty="0"/>
              <a:t>Suggests examples of poor programming and standards-responsive </a:t>
            </a:r>
            <a:r>
              <a:rPr lang="en-GB" dirty="0" smtClean="0"/>
              <a:t>programming</a:t>
            </a:r>
            <a:endParaRPr lang="en-GB" dirty="0"/>
          </a:p>
          <a:p>
            <a:pPr>
              <a:spcBef>
                <a:spcPts val="1500"/>
              </a:spcBef>
            </a:pPr>
            <a:r>
              <a:rPr lang="en-GB" dirty="0"/>
              <a:t>Gives useful examples of concrete applications of ‘Do no harm’ and conflict-sensitive </a:t>
            </a:r>
            <a:r>
              <a:rPr lang="en-GB" dirty="0" smtClean="0"/>
              <a:t>principles</a:t>
            </a:r>
            <a:endParaRPr lang="en-GB" dirty="0"/>
          </a:p>
        </p:txBody>
      </p:sp>
      <p:sp>
        <p:nvSpPr>
          <p:cNvPr id="4" name="Footer Placeholder 3"/>
          <p:cNvSpPr>
            <a:spLocks noGrp="1"/>
          </p:cNvSpPr>
          <p:nvPr>
            <p:ph type="ftr" sz="quarter" idx="3"/>
          </p:nvPr>
        </p:nvSpPr>
        <p:spPr/>
        <p:txBody>
          <a:bodyPr/>
          <a:lstStyle/>
          <a:p>
            <a:r>
              <a:rPr lang="en-GB" dirty="0" smtClean="0"/>
              <a:t>Module B7 – Sphere and cash transfer responses</a:t>
            </a:r>
          </a:p>
          <a:p>
            <a:r>
              <a:rPr lang="en-GB" dirty="0" smtClean="0"/>
              <a:t>Sphere Training Package 2015</a:t>
            </a:r>
          </a:p>
        </p:txBody>
      </p:sp>
      <p:pic>
        <p:nvPicPr>
          <p:cNvPr id="5" name="Picture 4" descr="The SEEP Handbook cov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8394" y="1461700"/>
            <a:ext cx="2102344" cy="3156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65120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4429</TotalTime>
  <Words>1051</Words>
  <Application>Microsoft Office PowerPoint</Application>
  <PresentationFormat>On-screen Show (4:3)</PresentationFormat>
  <Paragraphs>95</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Lucida Grande</vt:lpstr>
      <vt:lpstr>Lucida Sans Regular</vt:lpstr>
      <vt:lpstr>Tahoma</vt:lpstr>
      <vt:lpstr>Sphere</vt:lpstr>
      <vt:lpstr>PowerPoint Presentation</vt:lpstr>
      <vt:lpstr>What are cash transfer responses?</vt:lpstr>
      <vt:lpstr>Exploring the Sphere minimum standard on cash and voucher transfers</vt:lpstr>
      <vt:lpstr>The Sphere standard linked to cash and voucher programmes</vt:lpstr>
      <vt:lpstr>Cash transfer intervention supports the right to life with dignity</vt:lpstr>
      <vt:lpstr>Video case study</vt:lpstr>
      <vt:lpstr>Video case study</vt:lpstr>
      <vt:lpstr>The use of cash transfers in livestock emergencies</vt:lpstr>
      <vt:lpstr>Standards on market assessment and productive assets</vt:lpstr>
      <vt:lpstr>Accountability to beneficiaries</vt:lpstr>
      <vt:lpstr>Specific guidelines to ensure protection for children</vt:lpstr>
      <vt:lpstr>Key messages</vt:lpstr>
    </vt:vector>
  </TitlesOfParts>
  <Company>Word Smiths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CeciliaFurtade</cp:lastModifiedBy>
  <cp:revision>289</cp:revision>
  <dcterms:created xsi:type="dcterms:W3CDTF">2014-12-22T15:37:12Z</dcterms:created>
  <dcterms:modified xsi:type="dcterms:W3CDTF">2016-09-14T09:15:36Z</dcterms:modified>
</cp:coreProperties>
</file>